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70" r:id="rId12"/>
    <p:sldId id="273" r:id="rId13"/>
    <p:sldId id="274" r:id="rId14"/>
    <p:sldId id="275" r:id="rId15"/>
    <p:sldId id="265" r:id="rId16"/>
    <p:sldId id="267" r:id="rId17"/>
    <p:sldId id="27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9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6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7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7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5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9/17/2016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9/17/2016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9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9/17/2016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5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9/17/2016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7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9/17/2016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6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2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6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expertsecurity.ie/wp-content/uploads/2014/10/expert-security-smart-home.jpg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gif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jpe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jpeg"/><Relationship Id="rId22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d3uifzcxlzuvqz.cloudfront.net/images/stories/jreviews/821_ciscointernetofthingsinfographicclip_1316759320.png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isco.com/web/about/ac79/docs/innov/IoT_IBSG_0411FINAL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ga-IE" dirty="0" smtClean="0"/>
              <a:t>The Internet of Things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ga-IE" dirty="0" smtClean="0"/>
              <a:t>What’s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91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1" y="-37337"/>
            <a:ext cx="9287678" cy="6895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39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73173" y="1447268"/>
            <a:ext cx="4730750" cy="18626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573173" y="3473401"/>
            <a:ext cx="4730750" cy="11252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552803" y="4800178"/>
            <a:ext cx="4730750" cy="15005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p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12" y="1569523"/>
            <a:ext cx="1941542" cy="1360719"/>
          </a:xfrm>
          <a:prstGeom prst="rect">
            <a:avLst/>
          </a:prstGeom>
        </p:spPr>
      </p:pic>
      <p:pic>
        <p:nvPicPr>
          <p:cNvPr id="6" name="Picture 5" descr="mysql-logo_2800x2800_pixel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665" y="1591830"/>
            <a:ext cx="956956" cy="1016786"/>
          </a:xfrm>
          <a:prstGeom prst="rect">
            <a:avLst/>
          </a:prstGeom>
        </p:spPr>
      </p:pic>
      <p:pic>
        <p:nvPicPr>
          <p:cNvPr id="7" name="Picture 6" descr="SIXTH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29" y="2359387"/>
            <a:ext cx="672065" cy="770630"/>
          </a:xfrm>
          <a:prstGeom prst="rect">
            <a:avLst/>
          </a:prstGeom>
        </p:spPr>
      </p:pic>
      <p:pic>
        <p:nvPicPr>
          <p:cNvPr id="8" name="Picture 7" descr="RabbitMQ.sh-600x6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3093879"/>
            <a:ext cx="606392" cy="644304"/>
          </a:xfrm>
          <a:prstGeom prst="rect">
            <a:avLst/>
          </a:prstGeom>
        </p:spPr>
      </p:pic>
      <p:pic>
        <p:nvPicPr>
          <p:cNvPr id="9" name="Picture 8" descr="Moon_Island-closeds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61" y="3093879"/>
            <a:ext cx="1265922" cy="13743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4994" y="2877099"/>
            <a:ext cx="72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Cloud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76366" y="4173150"/>
            <a:ext cx="101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Gateway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80896" y="5886269"/>
            <a:ext cx="81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573172" y="555032"/>
            <a:ext cx="4730750" cy="7369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55779" y="909503"/>
            <a:ext cx="130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Access</a:t>
            </a:r>
            <a:endParaRPr lang="en-US" dirty="0"/>
          </a:p>
        </p:txBody>
      </p:sp>
      <p:pic>
        <p:nvPicPr>
          <p:cNvPr id="15" name="Picture 14" descr="db5d3cf1-222f-4cb0-b438-b7aff22ca3d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80" y="585758"/>
            <a:ext cx="693077" cy="693077"/>
          </a:xfrm>
          <a:prstGeom prst="rect">
            <a:avLst/>
          </a:prstGeom>
        </p:spPr>
      </p:pic>
      <p:pic>
        <p:nvPicPr>
          <p:cNvPr id="16" name="Picture 15" descr="rdf-6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12" y="607783"/>
            <a:ext cx="609600" cy="609600"/>
          </a:xfrm>
          <a:prstGeom prst="rect">
            <a:avLst/>
          </a:prstGeom>
        </p:spPr>
      </p:pic>
      <p:pic>
        <p:nvPicPr>
          <p:cNvPr id="17" name="Picture 16" descr="2000px-Text-xml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14" y="623200"/>
            <a:ext cx="598678" cy="549287"/>
          </a:xfrm>
          <a:prstGeom prst="rect">
            <a:avLst/>
          </a:prstGeom>
        </p:spPr>
      </p:pic>
      <p:pic>
        <p:nvPicPr>
          <p:cNvPr id="18" name="Picture 17" descr="ws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0" y="585758"/>
            <a:ext cx="662351" cy="662351"/>
          </a:xfrm>
          <a:prstGeom prst="rect">
            <a:avLst/>
          </a:prstGeom>
        </p:spPr>
      </p:pic>
      <p:pic>
        <p:nvPicPr>
          <p:cNvPr id="19" name="Picture 18" descr="12-488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86" y="4542482"/>
            <a:ext cx="321395" cy="1606976"/>
          </a:xfrm>
          <a:prstGeom prst="rect">
            <a:avLst/>
          </a:prstGeom>
        </p:spPr>
      </p:pic>
      <p:pic>
        <p:nvPicPr>
          <p:cNvPr id="20" name="Picture 19" descr="12-488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676" y="5082781"/>
            <a:ext cx="321395" cy="1606976"/>
          </a:xfrm>
          <a:prstGeom prst="rect">
            <a:avLst/>
          </a:prstGeom>
        </p:spPr>
      </p:pic>
      <p:pic>
        <p:nvPicPr>
          <p:cNvPr id="21" name="Picture 20" descr="6-4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21" y="4564610"/>
            <a:ext cx="829643" cy="1111129"/>
          </a:xfrm>
          <a:prstGeom prst="rect">
            <a:avLst/>
          </a:prstGeom>
        </p:spPr>
      </p:pic>
      <p:pic>
        <p:nvPicPr>
          <p:cNvPr id="22" name="Picture 21" descr="plug_sense_imag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09" y="4680333"/>
            <a:ext cx="1213004" cy="1327806"/>
          </a:xfrm>
          <a:prstGeom prst="rect">
            <a:avLst/>
          </a:prstGeom>
        </p:spPr>
      </p:pic>
      <p:pic>
        <p:nvPicPr>
          <p:cNvPr id="23" name="Picture 22" descr="Memsic2125-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66" y="4936067"/>
            <a:ext cx="1577346" cy="1395744"/>
          </a:xfrm>
          <a:prstGeom prst="rect">
            <a:avLst/>
          </a:prstGeom>
        </p:spPr>
      </p:pic>
      <p:pic>
        <p:nvPicPr>
          <p:cNvPr id="24" name="Picture 23" descr="dn115or.gi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21" y="5516122"/>
            <a:ext cx="1423709" cy="9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9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3076451" y="1664272"/>
            <a:ext cx="6121400" cy="4619625"/>
            <a:chOff x="3384" y="4176"/>
            <a:chExt cx="7836" cy="5876"/>
          </a:xfrm>
        </p:grpSpPr>
        <p:sp>
          <p:nvSpPr>
            <p:cNvPr id="3" name="AutoShape 84"/>
            <p:cNvSpPr>
              <a:spLocks noChangeAspect="1" noChangeArrowheads="1" noTextEdit="1"/>
            </p:cNvSpPr>
            <p:nvPr/>
          </p:nvSpPr>
          <p:spPr bwMode="auto">
            <a:xfrm>
              <a:off x="3384" y="4176"/>
              <a:ext cx="7836" cy="5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" name="Picture 83" descr="PPP_CGENE_CLP_FIRE_W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5" y="5998"/>
              <a:ext cx="52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8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2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" y="7225"/>
              <a:ext cx="736" cy="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1" descr="PPP_CGENE_CLP_3DHouse01_Green"/>
            <p:cNvPicPr>
              <a:picLocks noChangeAspect="1" noChangeArrowheads="1"/>
            </p:cNvPicPr>
            <p:nvPr/>
          </p:nvPicPr>
          <p:blipFill>
            <a:blip r:embed="rId4">
              <a:lum bright="4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" y="5127"/>
              <a:ext cx="1965" cy="2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0" descr="tv-web_1[1]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0" y="6763"/>
              <a:ext cx="1698" cy="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7"/>
            <p:cNvGrpSpPr>
              <a:grpSpLocks/>
            </p:cNvGrpSpPr>
            <p:nvPr/>
          </p:nvGrpSpPr>
          <p:grpSpPr bwMode="auto">
            <a:xfrm>
              <a:off x="3492" y="4223"/>
              <a:ext cx="736" cy="668"/>
              <a:chOff x="1364" y="646"/>
              <a:chExt cx="390" cy="356"/>
            </a:xfrm>
          </p:grpSpPr>
          <p:pic>
            <p:nvPicPr>
              <p:cNvPr id="84" name="Picture 79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0000"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4" y="662"/>
                <a:ext cx="39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78" descr="wind_generator_turning_hg_clr_st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" y="646"/>
                <a:ext cx="282" cy="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74"/>
            <p:cNvGrpSpPr>
              <a:grpSpLocks/>
            </p:cNvGrpSpPr>
            <p:nvPr/>
          </p:nvGrpSpPr>
          <p:grpSpPr bwMode="auto">
            <a:xfrm>
              <a:off x="6084" y="7251"/>
              <a:ext cx="389" cy="405"/>
              <a:chOff x="1811" y="3330"/>
              <a:chExt cx="243" cy="267"/>
            </a:xfrm>
          </p:grpSpPr>
          <p:pic>
            <p:nvPicPr>
              <p:cNvPr id="82" name="Picture 76" descr="rpm_meter_hg_clr_me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lum bright="20000" contrast="-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7" y="3363"/>
                <a:ext cx="22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" name="Picture 75" descr="rpm_meter_hg_clr_me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1" y="3330"/>
                <a:ext cx="22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71"/>
            <p:cNvGrpSpPr>
              <a:grpSpLocks/>
            </p:cNvGrpSpPr>
            <p:nvPr/>
          </p:nvGrpSpPr>
          <p:grpSpPr bwMode="auto">
            <a:xfrm>
              <a:off x="5652" y="7288"/>
              <a:ext cx="379" cy="353"/>
              <a:chOff x="2091" y="3657"/>
              <a:chExt cx="201" cy="202"/>
            </a:xfrm>
          </p:grpSpPr>
          <p:pic>
            <p:nvPicPr>
              <p:cNvPr id="80" name="Picture 73" descr="tools_pressure_gauge_lg_clr_me"/>
              <p:cNvPicPr>
                <a:picLocks noChangeAspect="1" noChangeArrowheads="1"/>
              </p:cNvPicPr>
              <p:nvPr/>
            </p:nvPicPr>
            <p:blipFill>
              <a:blip r:embed="rId9">
                <a:lum bright="40000" contrast="-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1" y="3679"/>
                <a:ext cx="191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Picture 72" descr="tools_pressure_gauge_lg_clr_me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1" y="3657"/>
                <a:ext cx="191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68"/>
            <p:cNvGrpSpPr>
              <a:grpSpLocks/>
            </p:cNvGrpSpPr>
            <p:nvPr/>
          </p:nvGrpSpPr>
          <p:grpSpPr bwMode="auto">
            <a:xfrm>
              <a:off x="6569" y="7234"/>
              <a:ext cx="460" cy="549"/>
              <a:chOff x="255" y="3434"/>
              <a:chExt cx="244" cy="293"/>
            </a:xfrm>
          </p:grpSpPr>
          <p:pic>
            <p:nvPicPr>
              <p:cNvPr id="78" name="Picture 70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40000" contrast="-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" y="3454"/>
                <a:ext cx="231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69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" y="3434"/>
                <a:ext cx="231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 Box 67"/>
            <p:cNvSpPr txBox="1">
              <a:spLocks noChangeArrowheads="1"/>
            </p:cNvSpPr>
            <p:nvPr/>
          </p:nvSpPr>
          <p:spPr bwMode="auto">
            <a:xfrm>
              <a:off x="6401" y="7723"/>
              <a:ext cx="847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Smart Elec.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sp>
          <p:nvSpPr>
            <p:cNvPr id="13" name="Text Box 66"/>
            <p:cNvSpPr txBox="1">
              <a:spLocks noChangeArrowheads="1"/>
            </p:cNvSpPr>
            <p:nvPr/>
          </p:nvSpPr>
          <p:spPr bwMode="auto">
            <a:xfrm>
              <a:off x="5552" y="7613"/>
              <a:ext cx="57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Smart</a:t>
              </a:r>
              <a:endParaRPr lang="en-US" altLang="en-US" sz="800">
                <a:ea typeface="Times New Roman" pitchFamily="18" charset="0"/>
                <a:cs typeface="Calibri" pitchFamily="34" charset="0"/>
              </a:endParaRPr>
            </a:p>
            <a:p>
              <a:pPr algn="ctr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Water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481" y="6516"/>
              <a:ext cx="735" cy="637"/>
              <a:chOff x="216" y="3026"/>
              <a:chExt cx="390" cy="340"/>
            </a:xfrm>
          </p:grpSpPr>
          <p:pic>
            <p:nvPicPr>
              <p:cNvPr id="76" name="Picture 6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0000"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" y="3026"/>
                <a:ext cx="39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" name="Picture 64" descr="washing_machine_lf40_washing_hg_clr_st"/>
              <p:cNvPicPr>
                <a:picLocks noChangeAspect="1" noChangeArrowheads="1"/>
              </p:cNvPicPr>
              <p:nvPr/>
            </p:nvPicPr>
            <p:blipFill>
              <a:blip r:embed="rId11">
                <a:lum bright="-20000" contras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" y="3053"/>
                <a:ext cx="235" cy="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3496" y="7246"/>
              <a:ext cx="736" cy="637"/>
              <a:chOff x="360" y="3118"/>
              <a:chExt cx="390" cy="340"/>
            </a:xfrm>
          </p:grpSpPr>
          <p:pic>
            <p:nvPicPr>
              <p:cNvPr id="74" name="Picture 62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0000"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" y="3118"/>
                <a:ext cx="39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" name="Picture 61" descr="thermometer_burst_hg_clr_st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" y="3126"/>
                <a:ext cx="189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Text Box 59"/>
            <p:cNvSpPr txBox="1">
              <a:spLocks noChangeArrowheads="1"/>
            </p:cNvSpPr>
            <p:nvPr/>
          </p:nvSpPr>
          <p:spPr bwMode="auto">
            <a:xfrm>
              <a:off x="3471" y="7009"/>
              <a:ext cx="832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Appliances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3384" y="7729"/>
              <a:ext cx="95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Temperature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grpSp>
          <p:nvGrpSpPr>
            <p:cNvPr id="18" name="Group 55"/>
            <p:cNvGrpSpPr>
              <a:grpSpLocks/>
            </p:cNvGrpSpPr>
            <p:nvPr/>
          </p:nvGrpSpPr>
          <p:grpSpPr bwMode="auto">
            <a:xfrm>
              <a:off x="3490" y="5824"/>
              <a:ext cx="735" cy="638"/>
              <a:chOff x="1521" y="2448"/>
              <a:chExt cx="390" cy="340"/>
            </a:xfrm>
          </p:grpSpPr>
          <p:pic>
            <p:nvPicPr>
              <p:cNvPr id="72" name="Picture 57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0000"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1" y="2448"/>
                <a:ext cx="39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56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2582118">
                <a:off x="1584" y="2532"/>
                <a:ext cx="270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" name="Text Box 54"/>
            <p:cNvSpPr txBox="1">
              <a:spLocks noChangeArrowheads="1"/>
            </p:cNvSpPr>
            <p:nvPr/>
          </p:nvSpPr>
          <p:spPr bwMode="auto">
            <a:xfrm>
              <a:off x="3622" y="6298"/>
              <a:ext cx="50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Light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sp>
          <p:nvSpPr>
            <p:cNvPr id="20" name="AutoShape 53"/>
            <p:cNvSpPr>
              <a:spLocks noChangeArrowheads="1"/>
            </p:cNvSpPr>
            <p:nvPr/>
          </p:nvSpPr>
          <p:spPr bwMode="auto">
            <a:xfrm rot="5400000">
              <a:off x="2756" y="6440"/>
              <a:ext cx="2228" cy="854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21" name="Group 50"/>
            <p:cNvGrpSpPr>
              <a:grpSpLocks/>
            </p:cNvGrpSpPr>
            <p:nvPr/>
          </p:nvGrpSpPr>
          <p:grpSpPr bwMode="auto">
            <a:xfrm>
              <a:off x="3497" y="4937"/>
              <a:ext cx="736" cy="656"/>
              <a:chOff x="1200" y="1187"/>
              <a:chExt cx="390" cy="350"/>
            </a:xfrm>
          </p:grpSpPr>
          <p:pic>
            <p:nvPicPr>
              <p:cNvPr id="70" name="Picture 5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0000"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0" y="1197"/>
                <a:ext cx="39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Picture 51" descr="PPP_CGENE_CLP_Sunny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4" y="1187"/>
                <a:ext cx="291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" name="AutoShape 49"/>
            <p:cNvSpPr>
              <a:spLocks noChangeArrowheads="1"/>
            </p:cNvSpPr>
            <p:nvPr/>
          </p:nvSpPr>
          <p:spPr bwMode="auto">
            <a:xfrm rot="5400000">
              <a:off x="3121" y="4499"/>
              <a:ext cx="1502" cy="855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Text Box 48"/>
            <p:cNvSpPr txBox="1">
              <a:spLocks noChangeArrowheads="1"/>
            </p:cNvSpPr>
            <p:nvPr/>
          </p:nvSpPr>
          <p:spPr bwMode="auto">
            <a:xfrm>
              <a:off x="3384" y="4759"/>
              <a:ext cx="980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Wind Turbine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sp>
          <p:nvSpPr>
            <p:cNvPr id="24" name="Text Box 47"/>
            <p:cNvSpPr txBox="1">
              <a:spLocks noChangeArrowheads="1"/>
            </p:cNvSpPr>
            <p:nvPr/>
          </p:nvSpPr>
          <p:spPr bwMode="auto">
            <a:xfrm>
              <a:off x="3443" y="5468"/>
              <a:ext cx="853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Solar Panel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grpSp>
          <p:nvGrpSpPr>
            <p:cNvPr id="25" name="Group 44"/>
            <p:cNvGrpSpPr>
              <a:grpSpLocks/>
            </p:cNvGrpSpPr>
            <p:nvPr/>
          </p:nvGrpSpPr>
          <p:grpSpPr bwMode="auto">
            <a:xfrm>
              <a:off x="6367" y="6283"/>
              <a:ext cx="736" cy="638"/>
              <a:chOff x="2038" y="3630"/>
              <a:chExt cx="390" cy="340"/>
            </a:xfrm>
          </p:grpSpPr>
          <p:pic>
            <p:nvPicPr>
              <p:cNvPr id="68" name="Picture 46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0000"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8" y="3630"/>
                <a:ext cx="39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" name="Picture 45" descr="PPP_CTECH_CLP_router_side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1" y="3669"/>
                <a:ext cx="24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AutoShape 43"/>
            <p:cNvSpPr>
              <a:spLocks noChangeArrowheads="1"/>
            </p:cNvSpPr>
            <p:nvPr/>
          </p:nvSpPr>
          <p:spPr bwMode="auto">
            <a:xfrm>
              <a:off x="6312" y="6201"/>
              <a:ext cx="855" cy="850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AutoShape 42"/>
            <p:cNvSpPr>
              <a:spLocks noChangeArrowheads="1"/>
            </p:cNvSpPr>
            <p:nvPr/>
          </p:nvSpPr>
          <p:spPr bwMode="auto">
            <a:xfrm rot="5400000">
              <a:off x="5769" y="4731"/>
              <a:ext cx="1957" cy="855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6007" y="7613"/>
              <a:ext cx="55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Smart</a:t>
              </a:r>
              <a:endParaRPr lang="en-US" altLang="en-US" sz="800">
                <a:ea typeface="Times New Roman" pitchFamily="18" charset="0"/>
                <a:cs typeface="Calibri" pitchFamily="34" charset="0"/>
              </a:endParaRPr>
            </a:p>
            <a:p>
              <a:pPr algn="ctr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Gas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sp>
          <p:nvSpPr>
            <p:cNvPr id="29" name="Text Box 40"/>
            <p:cNvSpPr txBox="1">
              <a:spLocks noChangeArrowheads="1"/>
            </p:cNvSpPr>
            <p:nvPr/>
          </p:nvSpPr>
          <p:spPr bwMode="auto">
            <a:xfrm>
              <a:off x="6262" y="6801"/>
              <a:ext cx="951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Meters Coms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pic>
          <p:nvPicPr>
            <p:cNvPr id="30" name="Picture 39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2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" y="7234"/>
              <a:ext cx="736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" name="Group 36"/>
            <p:cNvGrpSpPr>
              <a:grpSpLocks/>
            </p:cNvGrpSpPr>
            <p:nvPr/>
          </p:nvGrpSpPr>
          <p:grpSpPr bwMode="auto">
            <a:xfrm>
              <a:off x="6376" y="5164"/>
              <a:ext cx="736" cy="638"/>
              <a:chOff x="2244" y="2541"/>
              <a:chExt cx="390" cy="340"/>
            </a:xfrm>
          </p:grpSpPr>
          <p:pic>
            <p:nvPicPr>
              <p:cNvPr id="66" name="Picture 38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0000"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4" y="2541"/>
                <a:ext cx="39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37" descr="stand_rotation_hg_clr_st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8" y="2547"/>
                <a:ext cx="331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2" name="Group 33"/>
            <p:cNvGrpSpPr>
              <a:grpSpLocks/>
            </p:cNvGrpSpPr>
            <p:nvPr/>
          </p:nvGrpSpPr>
          <p:grpSpPr bwMode="auto">
            <a:xfrm>
              <a:off x="6375" y="4273"/>
              <a:ext cx="736" cy="638"/>
              <a:chOff x="1759" y="1791"/>
              <a:chExt cx="390" cy="340"/>
            </a:xfrm>
          </p:grpSpPr>
          <p:pic>
            <p:nvPicPr>
              <p:cNvPr id="64" name="Picture 3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20000"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9" y="1791"/>
                <a:ext cx="390" cy="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34" descr="PPP_CTECH_CLP_TubeFlatTV_b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38" y="1849"/>
                <a:ext cx="231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6231" y="4782"/>
              <a:ext cx="1034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Home displays</a:t>
              </a:r>
              <a:endParaRPr lang="en-US" altLang="en-US" sz="800">
                <a:ea typeface="Times New Roman" pitchFamily="18" charset="0"/>
                <a:cs typeface="Calibri" pitchFamily="34" charset="0"/>
              </a:endParaRPr>
            </a:p>
            <a:p>
              <a:pPr algn="ctr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TV, Computer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6414" y="5672"/>
              <a:ext cx="700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In-Home</a:t>
              </a:r>
              <a:endParaRPr lang="en-US" altLang="en-US" sz="800">
                <a:ea typeface="Times New Roman" pitchFamily="18" charset="0"/>
                <a:cs typeface="Calibri" pitchFamily="34" charset="0"/>
              </a:endParaRPr>
            </a:p>
            <a:p>
              <a:pPr algn="ctr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Energy</a:t>
              </a:r>
              <a:endParaRPr lang="en-US" altLang="en-US" sz="800">
                <a:ea typeface="Times New Roman" pitchFamily="18" charset="0"/>
                <a:cs typeface="Calibri" pitchFamily="34" charset="0"/>
              </a:endParaRPr>
            </a:p>
            <a:p>
              <a:pPr algn="ctr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Display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grpSp>
          <p:nvGrpSpPr>
            <p:cNvPr id="35" name="Group 27"/>
            <p:cNvGrpSpPr>
              <a:grpSpLocks/>
            </p:cNvGrpSpPr>
            <p:nvPr/>
          </p:nvGrpSpPr>
          <p:grpSpPr bwMode="auto">
            <a:xfrm>
              <a:off x="10176" y="6295"/>
              <a:ext cx="729" cy="832"/>
              <a:chOff x="2003" y="745"/>
              <a:chExt cx="670" cy="682"/>
            </a:xfrm>
          </p:grpSpPr>
          <p:pic>
            <p:nvPicPr>
              <p:cNvPr id="61" name="Picture 30" descr="PPP_CGENE_CLP_Server 01a blue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03" y="745"/>
                <a:ext cx="392" cy="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29" descr="PPP_CGENE_CLP_Server 01a blue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45" y="756"/>
                <a:ext cx="392" cy="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28" descr="PPP_CGENE_CLP_Server 01a blue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281" y="765"/>
                <a:ext cx="392" cy="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AutoShape 26"/>
            <p:cNvSpPr>
              <a:spLocks noChangeArrowheads="1"/>
            </p:cNvSpPr>
            <p:nvPr/>
          </p:nvSpPr>
          <p:spPr bwMode="auto">
            <a:xfrm>
              <a:off x="4380" y="7129"/>
              <a:ext cx="2793" cy="849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4382" y="7746"/>
              <a:ext cx="659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Breaker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sp>
          <p:nvSpPr>
            <p:cNvPr id="38" name="Text Box 24"/>
            <p:cNvSpPr txBox="1">
              <a:spLocks noChangeArrowheads="1"/>
            </p:cNvSpPr>
            <p:nvPr/>
          </p:nvSpPr>
          <p:spPr bwMode="auto">
            <a:xfrm>
              <a:off x="5029" y="7741"/>
              <a:ext cx="58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700" b="1" i="1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Valves</a:t>
              </a:r>
              <a:endParaRPr lang="en-US" altLang="en-US" sz="1600">
                <a:ea typeface="Times New Roman" pitchFamily="18" charset="0"/>
                <a:cs typeface="Calibri" pitchFamily="34" charset="0"/>
              </a:endParaRPr>
            </a:p>
          </p:txBody>
        </p:sp>
        <p:cxnSp>
          <p:nvCxnSpPr>
            <p:cNvPr id="39" name="AutoShape 23"/>
            <p:cNvCxnSpPr>
              <a:cxnSpLocks noChangeShapeType="1"/>
            </p:cNvCxnSpPr>
            <p:nvPr/>
          </p:nvCxnSpPr>
          <p:spPr bwMode="auto">
            <a:xfrm rot="10800000">
              <a:off x="4207" y="5352"/>
              <a:ext cx="2181" cy="1271"/>
            </a:xfrm>
            <a:prstGeom prst="bentConnector3">
              <a:avLst>
                <a:gd name="adj1" fmla="val 59426"/>
              </a:avLst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Line 22"/>
            <p:cNvSpPr>
              <a:spLocks noChangeShapeType="1"/>
            </p:cNvSpPr>
            <p:nvPr/>
          </p:nvSpPr>
          <p:spPr bwMode="auto">
            <a:xfrm flipH="1">
              <a:off x="4210" y="6752"/>
              <a:ext cx="2189" cy="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" name="AutoShape 21"/>
            <p:cNvCxnSpPr>
              <a:cxnSpLocks noChangeShapeType="1"/>
            </p:cNvCxnSpPr>
            <p:nvPr/>
          </p:nvCxnSpPr>
          <p:spPr bwMode="auto">
            <a:xfrm rot="10800000" flipV="1">
              <a:off x="5795" y="6863"/>
              <a:ext cx="595" cy="350"/>
            </a:xfrm>
            <a:prstGeom prst="bentConnector3">
              <a:avLst>
                <a:gd name="adj1" fmla="val 101583"/>
              </a:avLst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20"/>
            <p:cNvCxnSpPr>
              <a:cxnSpLocks noChangeShapeType="1"/>
            </p:cNvCxnSpPr>
            <p:nvPr/>
          </p:nvCxnSpPr>
          <p:spPr bwMode="auto">
            <a:xfrm rot="10800000" flipV="1">
              <a:off x="6403" y="5491"/>
              <a:ext cx="10" cy="852"/>
            </a:xfrm>
            <a:prstGeom prst="bentConnector3">
              <a:avLst>
                <a:gd name="adj1" fmla="val 8500005"/>
              </a:avLst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3" name="Group 14"/>
            <p:cNvGrpSpPr>
              <a:grpSpLocks/>
            </p:cNvGrpSpPr>
            <p:nvPr/>
          </p:nvGrpSpPr>
          <p:grpSpPr bwMode="auto">
            <a:xfrm>
              <a:off x="7844" y="8127"/>
              <a:ext cx="855" cy="849"/>
              <a:chOff x="2778" y="3146"/>
              <a:chExt cx="453" cy="453"/>
            </a:xfrm>
          </p:grpSpPr>
          <p:sp>
            <p:nvSpPr>
              <p:cNvPr id="56" name="AutoShape 19"/>
              <p:cNvSpPr>
                <a:spLocks noChangeArrowheads="1"/>
              </p:cNvSpPr>
              <p:nvPr/>
            </p:nvSpPr>
            <p:spPr bwMode="auto">
              <a:xfrm>
                <a:off x="2778" y="3146"/>
                <a:ext cx="453" cy="453"/>
              </a:xfrm>
              <a:prstGeom prst="roundRect">
                <a:avLst>
                  <a:gd name="adj" fmla="val 16667"/>
                </a:avLst>
              </a:prstGeom>
              <a:noFill/>
              <a:ln w="15875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57" name="Group 16"/>
              <p:cNvGrpSpPr>
                <a:grpSpLocks/>
              </p:cNvGrpSpPr>
              <p:nvPr/>
            </p:nvGrpSpPr>
            <p:grpSpPr bwMode="auto">
              <a:xfrm>
                <a:off x="2800" y="3190"/>
                <a:ext cx="390" cy="340"/>
                <a:chOff x="2795" y="2700"/>
                <a:chExt cx="390" cy="340"/>
              </a:xfrm>
            </p:grpSpPr>
            <p:pic>
              <p:nvPicPr>
                <p:cNvPr id="59" name="Picture 18"/>
                <p:cNvPicPr>
                  <a:picLocks noChangeAspect="1" noChangeArrowheads="1"/>
                </p:cNvPicPr>
                <p:nvPr/>
              </p:nvPicPr>
              <p:blipFill>
                <a:blip r:embed="rId1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95" y="2700"/>
                  <a:ext cx="390" cy="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Picture 17" descr="PPP_CTECH_CLP_router_front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92" y="2733"/>
                  <a:ext cx="221" cy="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8" name="Text Box 15"/>
              <p:cNvSpPr txBox="1">
                <a:spLocks noChangeArrowheads="1"/>
              </p:cNvSpPr>
              <p:nvPr/>
            </p:nvSpPr>
            <p:spPr bwMode="auto">
              <a:xfrm>
                <a:off x="2815" y="3459"/>
                <a:ext cx="386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5039" tIns="42520" rIns="85039" bIns="4252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700" b="1" i="1">
                    <a:solidFill>
                      <a:srgbClr val="000000"/>
                    </a:solidFill>
                    <a:ea typeface="Times New Roman" pitchFamily="18" charset="0"/>
                    <a:cs typeface="Calibri" pitchFamily="34" charset="0"/>
                  </a:rPr>
                  <a:t>Gateway</a:t>
                </a:r>
                <a:endParaRPr lang="en-US" altLang="en-US">
                  <a:ea typeface="Times New Roman" pitchFamily="18" charset="0"/>
                  <a:cs typeface="Calibri" pitchFamily="34" charset="0"/>
                </a:endParaRPr>
              </a:p>
            </p:txBody>
          </p:sp>
        </p:grpSp>
        <p:pic>
          <p:nvPicPr>
            <p:cNvPr id="44" name="Picture 13" descr="PPP_CGENE_CLP_FIRE_W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9" y="6724"/>
              <a:ext cx="52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5" name="AutoShape 12"/>
            <p:cNvCxnSpPr>
              <a:cxnSpLocks noChangeShapeType="1"/>
            </p:cNvCxnSpPr>
            <p:nvPr/>
          </p:nvCxnSpPr>
          <p:spPr bwMode="auto">
            <a:xfrm>
              <a:off x="7071" y="6430"/>
              <a:ext cx="1364" cy="603"/>
            </a:xfrm>
            <a:prstGeom prst="bentConnector3">
              <a:avLst>
                <a:gd name="adj1" fmla="val 49514"/>
              </a:avLst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11"/>
            <p:cNvCxnSpPr>
              <a:cxnSpLocks noChangeShapeType="1"/>
            </p:cNvCxnSpPr>
            <p:nvPr/>
          </p:nvCxnSpPr>
          <p:spPr bwMode="auto">
            <a:xfrm>
              <a:off x="7071" y="6627"/>
              <a:ext cx="868" cy="1901"/>
            </a:xfrm>
            <a:prstGeom prst="bentConnector3">
              <a:avLst>
                <a:gd name="adj1" fmla="val 49347"/>
              </a:avLst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AutoShape 10"/>
            <p:cNvCxnSpPr>
              <a:cxnSpLocks noChangeShapeType="1"/>
            </p:cNvCxnSpPr>
            <p:nvPr/>
          </p:nvCxnSpPr>
          <p:spPr bwMode="auto">
            <a:xfrm rot="-5400000">
              <a:off x="8436" y="7839"/>
              <a:ext cx="855" cy="516"/>
            </a:xfrm>
            <a:prstGeom prst="bentConnector3">
              <a:avLst>
                <a:gd name="adj1" fmla="val 0"/>
              </a:avLst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9"/>
            <p:cNvCxnSpPr>
              <a:cxnSpLocks noChangeShapeType="1"/>
            </p:cNvCxnSpPr>
            <p:nvPr/>
          </p:nvCxnSpPr>
          <p:spPr bwMode="auto">
            <a:xfrm flipH="1">
              <a:off x="6920" y="6811"/>
              <a:ext cx="151" cy="3086"/>
            </a:xfrm>
            <a:prstGeom prst="bentConnector3">
              <a:avLst>
                <a:gd name="adj1" fmla="val -172500"/>
              </a:avLst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8"/>
            <p:cNvCxnSpPr>
              <a:cxnSpLocks noChangeShapeType="1"/>
            </p:cNvCxnSpPr>
            <p:nvPr/>
          </p:nvCxnSpPr>
          <p:spPr bwMode="auto">
            <a:xfrm flipV="1">
              <a:off x="6916" y="8886"/>
              <a:ext cx="1362" cy="1082"/>
            </a:xfrm>
            <a:prstGeom prst="bentConnector3">
              <a:avLst>
                <a:gd name="adj1" fmla="val 100551"/>
              </a:avLst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7"/>
            <p:cNvCxnSpPr>
              <a:cxnSpLocks noChangeShapeType="1"/>
            </p:cNvCxnSpPr>
            <p:nvPr/>
          </p:nvCxnSpPr>
          <p:spPr bwMode="auto">
            <a:xfrm rot="-5400000">
              <a:off x="6907" y="7654"/>
              <a:ext cx="2407" cy="2389"/>
            </a:xfrm>
            <a:prstGeom prst="bentConnector3">
              <a:avLst>
                <a:gd name="adj1" fmla="val -546"/>
              </a:avLst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Text Box 6"/>
            <p:cNvSpPr txBox="1">
              <a:spLocks noChangeArrowheads="1"/>
            </p:cNvSpPr>
            <p:nvPr/>
          </p:nvSpPr>
          <p:spPr bwMode="auto">
            <a:xfrm>
              <a:off x="9692" y="5237"/>
              <a:ext cx="1271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 sz="1300" b="1" i="1" u="sng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Data Center</a:t>
              </a:r>
              <a:endParaRPr lang="en-US" altLang="en-US">
                <a:ea typeface="Times New Roman" pitchFamily="18" charset="0"/>
                <a:cs typeface="Calibri" pitchFamily="34" charset="0"/>
              </a:endParaRPr>
            </a:p>
          </p:txBody>
        </p:sp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8326" y="6004"/>
              <a:ext cx="1601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5039" tIns="42520" rIns="85039" bIns="4252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i="1" u="sng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Wan</a:t>
              </a:r>
              <a:endParaRPr lang="en-US" altLang="en-US" sz="900">
                <a:ea typeface="Times New Roman" pitchFamily="18" charset="0"/>
                <a:cs typeface="Calibri" pitchFamily="34" charset="0"/>
              </a:endParaRPr>
            </a:p>
            <a:p>
              <a:pPr algn="ctr"/>
              <a:r>
                <a:rPr lang="en-US" altLang="en-US" sz="1000" b="1" i="1" u="sng">
                  <a:solidFill>
                    <a:srgbClr val="000000"/>
                  </a:solidFill>
                  <a:ea typeface="Times New Roman" pitchFamily="18" charset="0"/>
                  <a:cs typeface="Calibri" pitchFamily="34" charset="0"/>
                </a:rPr>
                <a:t>Communication</a:t>
              </a:r>
              <a:endParaRPr lang="en-US" altLang="en-US">
                <a:ea typeface="Times New Roman" pitchFamily="18" charset="0"/>
                <a:cs typeface="Calibri" pitchFamily="34" charset="0"/>
              </a:endParaRPr>
            </a:p>
          </p:txBody>
        </p:sp>
        <p:pic>
          <p:nvPicPr>
            <p:cNvPr id="53" name="Picture 4" descr="industrial_rust_top_md_clr_me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" y="7273"/>
              <a:ext cx="610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 descr="knife_switch_on_off_hg_clr_st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" y="7225"/>
              <a:ext cx="443" cy="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5" name="AutoShape 2"/>
            <p:cNvCxnSpPr>
              <a:cxnSpLocks noChangeShapeType="1"/>
            </p:cNvCxnSpPr>
            <p:nvPr/>
          </p:nvCxnSpPr>
          <p:spPr bwMode="auto">
            <a:xfrm>
              <a:off x="7084" y="4592"/>
              <a:ext cx="2017" cy="1412"/>
            </a:xfrm>
            <a:prstGeom prst="bentConnector2">
              <a:avLst/>
            </a:prstGeom>
            <a:noFill/>
            <a:ln w="15875">
              <a:solidFill>
                <a:srgbClr val="00008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6" name="Rectangle 2"/>
          <p:cNvSpPr txBox="1">
            <a:spLocks noChangeArrowheads="1"/>
          </p:cNvSpPr>
          <p:nvPr/>
        </p:nvSpPr>
        <p:spPr>
          <a:xfrm>
            <a:off x="1694806" y="503919"/>
            <a:ext cx="8504237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mtClean="0"/>
              <a:t>M2M Application #1 Smart metering</a:t>
            </a:r>
            <a:endParaRPr lang="en-AU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503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2"/>
          <p:cNvSpPr txBox="1">
            <a:spLocks noChangeArrowheads="1"/>
          </p:cNvSpPr>
          <p:nvPr/>
        </p:nvSpPr>
        <p:spPr>
          <a:xfrm>
            <a:off x="1694806" y="503919"/>
            <a:ext cx="8504237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dirty="0" smtClean="0"/>
              <a:t>M2M Application #2 e-Health</a:t>
            </a:r>
            <a:endParaRPr lang="en-AU" altLang="en-US" dirty="0" smtClean="0"/>
          </a:p>
        </p:txBody>
      </p:sp>
      <p:pic>
        <p:nvPicPr>
          <p:cNvPr id="87" name="Picture 2" descr="Body-Sens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157" y="2115064"/>
            <a:ext cx="4778375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1738738" y="2066026"/>
            <a:ext cx="1760561" cy="1049826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Disease management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1672770" y="3364858"/>
            <a:ext cx="1760561" cy="1049826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Ageing independently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675042" y="4745578"/>
            <a:ext cx="1760561" cy="1049826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Personal fitness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8228242" y="1950064"/>
            <a:ext cx="1760561" cy="1049826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Remote monitoring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216866" y="3289840"/>
            <a:ext cx="1760561" cy="1049826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Health Check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8205490" y="4738800"/>
            <a:ext cx="1760561" cy="1049826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On-line health records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3547090" y="5430250"/>
            <a:ext cx="1760561" cy="1049826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Scheduling appointments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5662530" y="5430250"/>
            <a:ext cx="1760561" cy="1049826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Lifestyle and dietary advice</a:t>
            </a:r>
          </a:p>
        </p:txBody>
      </p:sp>
    </p:spTree>
    <p:extLst>
      <p:ext uri="{BB962C8B-B14F-4D97-AF65-F5344CB8AC3E}">
        <p14:creationId xmlns:p14="http://schemas.microsoft.com/office/powerpoint/2010/main" val="14676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boswarthickd\Desktop\ETSI-I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68" y="1307873"/>
            <a:ext cx="6305550" cy="472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704904" y="1496097"/>
            <a:ext cx="1760561" cy="1260671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Use Cases</a:t>
            </a:r>
            <a:br>
              <a:rPr lang="en-US" sz="1600" b="1" dirty="0">
                <a:solidFill>
                  <a:schemeClr val="accent2"/>
                </a:solidFill>
                <a:latin typeface="+mj-lt"/>
              </a:rPr>
            </a:br>
            <a:r>
              <a:rPr lang="en-US" sz="1600" b="1" dirty="0">
                <a:solidFill>
                  <a:schemeClr val="accent2"/>
                </a:solidFill>
                <a:latin typeface="+mj-lt"/>
              </a:rPr>
              <a:t>for</a:t>
            </a:r>
          </a:p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Automotive applications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691188" y="3003937"/>
            <a:ext cx="1760561" cy="1260671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ETSI TC M2M</a:t>
            </a:r>
          </a:p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&amp; TC ITS</a:t>
            </a:r>
            <a:br>
              <a:rPr lang="en-US" sz="1600" b="1" dirty="0">
                <a:solidFill>
                  <a:schemeClr val="accent2"/>
                </a:solidFill>
                <a:latin typeface="+mj-lt"/>
              </a:rPr>
            </a:br>
            <a:r>
              <a:rPr lang="en-US" sz="1600" b="1" dirty="0">
                <a:solidFill>
                  <a:schemeClr val="accent2"/>
                </a:solidFill>
                <a:latin typeface="+mj-lt"/>
              </a:rPr>
              <a:t>cooperate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693460" y="4515287"/>
            <a:ext cx="1760561" cy="1260671"/>
          </a:xfrm>
          <a:prstGeom prst="roundRect">
            <a:avLst/>
          </a:prstGeom>
          <a:gradFill flip="none" rotWithShape="1">
            <a:gsLst>
              <a:gs pos="5000">
                <a:srgbClr val="FFFFFF">
                  <a:alpha val="4700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0800000" scaled="1"/>
            <a:tileRect/>
          </a:gra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Automotive application integration in M2M platform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94806" y="503919"/>
            <a:ext cx="8504237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dirty="0" smtClean="0"/>
              <a:t>M2M Application #3 Automotive</a:t>
            </a:r>
            <a:endParaRPr lang="en-AU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734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23" y="174812"/>
            <a:ext cx="8978712" cy="6359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89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almende.com/documents/10157/13258/car-sensor.png?t=13636011729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0" y="104504"/>
            <a:ext cx="10147075" cy="61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8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ga-IE" sz="6000" b="1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ga-IE" sz="6000" b="1" i="1" dirty="0" smtClean="0">
                <a:solidFill>
                  <a:schemeClr val="accent1">
                    <a:lumMod val="75000"/>
                  </a:schemeClr>
                </a:solidFill>
              </a:rPr>
              <a:t>sensorization</a:t>
            </a:r>
            <a:r>
              <a:rPr lang="ga-IE" sz="6000" b="1" dirty="0" smtClean="0">
                <a:solidFill>
                  <a:schemeClr val="accent1">
                    <a:lumMod val="75000"/>
                  </a:schemeClr>
                </a:solidFill>
              </a:rPr>
              <a:t> of our world will effect everything</a:t>
            </a:r>
            <a:endParaRPr 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http://patimes.org/wp-content/uploads/2012/10/Green-Globe-psd4481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64" y="3968929"/>
            <a:ext cx="2318749" cy="231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2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Ask Questions!</a:t>
            </a:r>
            <a:endParaRPr lang="en-US" dirty="0"/>
          </a:p>
        </p:txBody>
      </p:sp>
      <p:pic>
        <p:nvPicPr>
          <p:cNvPr id="1026" name="Picture 2" descr="http://languagelog.ldc.upenn.edu/myl/AnyQuestio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51" y="2355604"/>
            <a:ext cx="11256085" cy="356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4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The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274" y="2374146"/>
            <a:ext cx="10753725" cy="2173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sz="2800" dirty="0"/>
              <a:t>“The Internet of Things (</a:t>
            </a:r>
            <a:r>
              <a:rPr lang="en-US" sz="2800" dirty="0" err="1"/>
              <a:t>IoT</a:t>
            </a:r>
            <a:r>
              <a:rPr lang="en-US" sz="2800" dirty="0"/>
              <a:t>), also called </a:t>
            </a:r>
            <a:r>
              <a:rPr lang="en-US" sz="2800" b="1" dirty="0"/>
              <a:t>Internet of Everything</a:t>
            </a:r>
            <a:r>
              <a:rPr lang="en-US" sz="2800" dirty="0"/>
              <a:t> is the network of physical objects or "things" embedded with </a:t>
            </a:r>
            <a:r>
              <a:rPr lang="en-US" sz="2800" b="1" i="1" dirty="0"/>
              <a:t>electronics, software, sensors, and connectivity </a:t>
            </a:r>
            <a:r>
              <a:rPr lang="en-US" sz="2800" dirty="0"/>
              <a:t>to enable objects to exchange data with the production, operator and/or other connected devices”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92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5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348" r="-68348"/>
          <a:stretch>
            <a:fillRect/>
          </a:stretch>
        </p:blipFill>
        <p:spPr>
          <a:xfrm>
            <a:off x="806406" y="1421936"/>
            <a:ext cx="2962031" cy="1629003"/>
          </a:xfrm>
        </p:spPr>
      </p:pic>
      <p:pic>
        <p:nvPicPr>
          <p:cNvPr id="7" name="Picture 6" descr="Cuba-Car-Rental-Morris-Garage-MG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93" y="1841500"/>
            <a:ext cx="3530600" cy="3175000"/>
          </a:xfrm>
          <a:prstGeom prst="rect">
            <a:avLst/>
          </a:prstGeom>
        </p:spPr>
      </p:pic>
      <p:pic>
        <p:nvPicPr>
          <p:cNvPr id="9" name="Picture 8" descr="HTC-One-2014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31" y="441036"/>
            <a:ext cx="1911839" cy="3712308"/>
          </a:xfrm>
          <a:prstGeom prst="rect">
            <a:avLst/>
          </a:prstGeom>
        </p:spPr>
      </p:pic>
      <p:pic>
        <p:nvPicPr>
          <p:cNvPr id="10" name="Picture 9" descr="watch-d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93" y="-325576"/>
            <a:ext cx="2159000" cy="2562013"/>
          </a:xfrm>
          <a:prstGeom prst="rect">
            <a:avLst/>
          </a:prstGeom>
        </p:spPr>
      </p:pic>
      <p:pic>
        <p:nvPicPr>
          <p:cNvPr id="11" name="Picture 10" descr="tyndall_003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16" y="3122506"/>
            <a:ext cx="2110154" cy="2233246"/>
          </a:xfrm>
          <a:prstGeom prst="rect">
            <a:avLst/>
          </a:prstGeom>
        </p:spPr>
      </p:pic>
      <p:pic>
        <p:nvPicPr>
          <p:cNvPr id="12" name="Picture 11" descr="Shimmer_sensor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93" y="4277360"/>
            <a:ext cx="2286000" cy="1478280"/>
          </a:xfrm>
          <a:prstGeom prst="rect">
            <a:avLst/>
          </a:prstGeom>
        </p:spPr>
      </p:pic>
      <p:pic>
        <p:nvPicPr>
          <p:cNvPr id="13" name="Picture 12" descr="samsung-fridge-2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15" y="4203960"/>
            <a:ext cx="3907692" cy="2654041"/>
          </a:xfrm>
          <a:prstGeom prst="rect">
            <a:avLst/>
          </a:prstGeom>
        </p:spPr>
      </p:pic>
      <p:pic>
        <p:nvPicPr>
          <p:cNvPr id="14" name="Picture 13" descr="mica2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38" y="4595251"/>
            <a:ext cx="2438400" cy="2133600"/>
          </a:xfrm>
          <a:prstGeom prst="rect">
            <a:avLst/>
          </a:prstGeom>
        </p:spPr>
      </p:pic>
      <p:pic>
        <p:nvPicPr>
          <p:cNvPr id="15" name="Picture 14" descr="L1030444-small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11" y="4354308"/>
            <a:ext cx="1270582" cy="2002888"/>
          </a:xfrm>
          <a:prstGeom prst="rect">
            <a:avLst/>
          </a:prstGeom>
        </p:spPr>
      </p:pic>
      <p:pic>
        <p:nvPicPr>
          <p:cNvPr id="16" name="Picture 15" descr="impala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69" y="2151219"/>
            <a:ext cx="4040554" cy="1942574"/>
          </a:xfrm>
          <a:prstGeom prst="rect">
            <a:avLst/>
          </a:prstGeom>
        </p:spPr>
      </p:pic>
      <p:pic>
        <p:nvPicPr>
          <p:cNvPr id="17" name="Picture 16" descr="ArduinoLeonardoFront_2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36" y="128326"/>
            <a:ext cx="3047655" cy="2419838"/>
          </a:xfrm>
          <a:prstGeom prst="rect">
            <a:avLst/>
          </a:prstGeom>
        </p:spPr>
      </p:pic>
      <p:pic>
        <p:nvPicPr>
          <p:cNvPr id="18" name="Picture 17" descr="Twitter_logo_blue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72" y="1841501"/>
            <a:ext cx="2814515" cy="2288183"/>
          </a:xfrm>
          <a:prstGeom prst="rect">
            <a:avLst/>
          </a:prstGeom>
        </p:spPr>
      </p:pic>
      <p:pic>
        <p:nvPicPr>
          <p:cNvPr id="20" name="Picture 19" descr="11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3" y="3558886"/>
            <a:ext cx="5865091" cy="3299114"/>
          </a:xfrm>
          <a:prstGeom prst="rect">
            <a:avLst/>
          </a:prstGeom>
        </p:spPr>
      </p:pic>
      <p:pic>
        <p:nvPicPr>
          <p:cNvPr id="3" name="Picture 2" descr="xively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69" y="5171026"/>
            <a:ext cx="1361025" cy="13610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icon-132007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17" y="2389895"/>
            <a:ext cx="1322087" cy="13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3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ga-IE" sz="4800" dirty="0" smtClean="0"/>
              <a:t>Growth of the IoT</a:t>
            </a:r>
            <a:endParaRPr lang="en-US" sz="4800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54282" b="4434"/>
          <a:stretch/>
        </p:blipFill>
        <p:spPr>
          <a:xfrm>
            <a:off x="1430849" y="319273"/>
            <a:ext cx="9217525" cy="4621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07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ga-IE" dirty="0" smtClean="0"/>
              <a:t>IoT was born.....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" y="1757996"/>
            <a:ext cx="7644377" cy="4494143"/>
          </a:xfrm>
        </p:spPr>
      </p:pic>
      <p:sp>
        <p:nvSpPr>
          <p:cNvPr id="6" name="TextBox 5"/>
          <p:cNvSpPr txBox="1"/>
          <p:nvPr/>
        </p:nvSpPr>
        <p:spPr>
          <a:xfrm>
            <a:off x="7444871" y="2850905"/>
            <a:ext cx="4747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400" dirty="0" smtClean="0"/>
              <a:t>Cisco Define the IoT as born circa 2008-09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ga-I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a-IE" sz="2400" dirty="0" smtClean="0"/>
              <a:t>...as the number of things </a:t>
            </a:r>
            <a:r>
              <a:rPr lang="ga-IE" sz="2400" b="1" i="1" dirty="0" smtClean="0"/>
              <a:t>surpassed</a:t>
            </a:r>
            <a:r>
              <a:rPr lang="ga-IE" sz="2400" dirty="0" smtClean="0"/>
              <a:t> people on the internet</a:t>
            </a:r>
          </a:p>
          <a:p>
            <a:endParaRPr lang="ga-IE" sz="2400" dirty="0"/>
          </a:p>
        </p:txBody>
      </p:sp>
    </p:spTree>
    <p:extLst>
      <p:ext uri="{BB962C8B-B14F-4D97-AF65-F5344CB8AC3E}">
        <p14:creationId xmlns:p14="http://schemas.microsoft.com/office/powerpoint/2010/main" val="212035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ga-IE" dirty="0"/>
              <a:t>A</a:t>
            </a:r>
            <a:r>
              <a:rPr lang="ga-IE" dirty="0" smtClean="0"/>
              <a:t>nytime, anywhere, </a:t>
            </a:r>
            <a:r>
              <a:rPr lang="ga-IE" b="1" i="1" dirty="0" smtClean="0"/>
              <a:t>anything</a:t>
            </a:r>
            <a:endParaRPr lang="en-US" b="1" i="1" dirty="0"/>
          </a:p>
        </p:txBody>
      </p:sp>
      <p:sp>
        <p:nvSpPr>
          <p:cNvPr id="4" name="Oval 3"/>
          <p:cNvSpPr/>
          <p:nvPr/>
        </p:nvSpPr>
        <p:spPr>
          <a:xfrm>
            <a:off x="4439022" y="1919638"/>
            <a:ext cx="1726184" cy="940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Anytime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26578" y="4866371"/>
            <a:ext cx="1852052" cy="940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Anything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582148" y="3546511"/>
            <a:ext cx="2013882" cy="940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a-IE" dirty="0" smtClean="0"/>
              <a:t>Anywhere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5313421" y="3684250"/>
            <a:ext cx="1563653" cy="165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4852604" y="3863733"/>
            <a:ext cx="460815" cy="1002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4" idx="4"/>
          </p:cNvCxnSpPr>
          <p:nvPr/>
        </p:nvCxnSpPr>
        <p:spPr>
          <a:xfrm flipH="1" flipV="1">
            <a:off x="5302114" y="2860178"/>
            <a:ext cx="11305" cy="9900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Why should I Study this?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ga-IE" dirty="0" smtClean="0"/>
              <a:t>A massive growth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ga-IE" dirty="0" smtClean="0"/>
              <a:t>This will shape </a:t>
            </a:r>
            <a:r>
              <a:rPr lang="ga-IE" b="1" i="1" dirty="0" smtClean="0"/>
              <a:t>the future of humanity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ga-IE" dirty="0" smtClean="0"/>
              <a:t>How we live will change under these forces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ga-IE" dirty="0" smtClean="0"/>
              <a:t>We finally brign us into the age of ubquitous computing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ga-IE" dirty="0" smtClean="0"/>
              <a:t>Computing devices saturated into the environment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ga-IE" dirty="0" smtClean="0"/>
              <a:t>Perfectly integrated into our lives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ga-IE" dirty="0"/>
          </a:p>
          <a:p>
            <a:pPr marL="0" lvl="2" indent="0" algn="ctr">
              <a:buNone/>
            </a:pPr>
            <a:r>
              <a:rPr lang="ga-IE" sz="2800" dirty="0" smtClean="0"/>
              <a:t>It would be nice to be part of building the future right?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ga-IE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1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050" y="2412254"/>
            <a:ext cx="11211122" cy="2711148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ga-IE" sz="3200" dirty="0" smtClean="0"/>
              <a:t>“T</a:t>
            </a:r>
            <a:r>
              <a:rPr lang="en-US" sz="3200" dirty="0" smtClean="0"/>
              <a:t>he </a:t>
            </a:r>
            <a:r>
              <a:rPr lang="en-US" sz="3200" dirty="0" err="1"/>
              <a:t>IoT</a:t>
            </a:r>
            <a:r>
              <a:rPr lang="en-US" sz="3200" dirty="0"/>
              <a:t> has a total </a:t>
            </a:r>
            <a:r>
              <a:rPr lang="en-US" sz="3200" b="1" dirty="0"/>
              <a:t>potential economic impact of $3.9 trillion to $11.1 trillion a year by 2025</a:t>
            </a:r>
            <a:r>
              <a:rPr lang="en-US" sz="3200" dirty="0"/>
              <a:t>. At the top end, that level of </a:t>
            </a:r>
            <a:r>
              <a:rPr lang="en-US" sz="3200" dirty="0" smtClean="0"/>
              <a:t>value</a:t>
            </a:r>
            <a:r>
              <a:rPr lang="ga-IE" sz="3200" dirty="0" smtClean="0"/>
              <a:t> [...] </a:t>
            </a:r>
            <a:r>
              <a:rPr lang="en-US" sz="3200" dirty="0" smtClean="0"/>
              <a:t>be </a:t>
            </a:r>
            <a:r>
              <a:rPr lang="en-US" sz="3200" dirty="0"/>
              <a:t>equivalent to about 11 percent of the world </a:t>
            </a:r>
            <a:r>
              <a:rPr lang="en-US" sz="3200" dirty="0" smtClean="0"/>
              <a:t>economy</a:t>
            </a:r>
            <a:r>
              <a:rPr lang="ga-IE" sz="3200" dirty="0" smtClean="0"/>
              <a:t>” </a:t>
            </a:r>
          </a:p>
          <a:p>
            <a:pPr algn="ctr"/>
            <a:r>
              <a:rPr lang="ga-IE" sz="3200" dirty="0" smtClean="0"/>
              <a:t>– Mc Kinsey Global Institute, June 2015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495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2481163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ga-IE" sz="8900" i="1" dirty="0" smtClean="0"/>
              <a:t>IoT Applications</a:t>
            </a:r>
            <a:r>
              <a:rPr lang="ga-IE" i="1" dirty="0" smtClean="0"/>
              <a:t/>
            </a:r>
            <a:br>
              <a:rPr lang="ga-IE" i="1" dirty="0" smtClean="0"/>
            </a:br>
            <a:r>
              <a:rPr lang="ga-IE" sz="4000" i="1" dirty="0" smtClean="0"/>
              <a:t>Or why should I care? what will it do for me?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7532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256</Words>
  <Application>Microsoft Office PowerPoint</Application>
  <PresentationFormat>Custom</PresentationFormat>
  <Paragraphs>70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The Internet of Things</vt:lpstr>
      <vt:lpstr>The IoT</vt:lpstr>
      <vt:lpstr>PowerPoint Presentation</vt:lpstr>
      <vt:lpstr>Growth of the IoT</vt:lpstr>
      <vt:lpstr>IoT was born.....</vt:lpstr>
      <vt:lpstr>Anytime, anywhere, anything</vt:lpstr>
      <vt:lpstr>Why should I Study this? </vt:lpstr>
      <vt:lpstr>Money</vt:lpstr>
      <vt:lpstr>IoT Applications Or why should I care? what will it do for 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Ask Questions!</vt:lpstr>
    </vt:vector>
  </TitlesOfParts>
  <Company>National College of Ireland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of Things</dc:title>
  <dc:creator>Dominic Carr</dc:creator>
  <cp:lastModifiedBy>Paulh</cp:lastModifiedBy>
  <cp:revision>11</cp:revision>
  <dcterms:created xsi:type="dcterms:W3CDTF">2015-09-17T12:00:26Z</dcterms:created>
  <dcterms:modified xsi:type="dcterms:W3CDTF">2016-09-17T18:49:59Z</dcterms:modified>
</cp:coreProperties>
</file>